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Work Sans Medium"/>
      <p:regular r:id="rId30"/>
      <p:bold r:id="rId31"/>
      <p:italic r:id="rId32"/>
      <p:boldItalic r:id="rId33"/>
    </p:embeddedFont>
    <p:embeddedFont>
      <p:font typeface="Work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Df0vfnlBvN/+qzHzewr4DxjUx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998568-E5BB-4B4A-9364-60BFFECFD45D}">
  <a:tblStyle styleId="{1B998568-E5BB-4B4A-9364-60BFFECFD4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B4C8E81-77B3-4475-84C0-AF827C1098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bold.fntdata"/><Relationship Id="rId30" Type="http://schemas.openxmlformats.org/officeDocument/2006/relationships/font" Target="fonts/Work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Work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Work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WorkSansLight-bold.fntdata"/><Relationship Id="rId12" Type="http://schemas.openxmlformats.org/officeDocument/2006/relationships/slide" Target="slides/slide7.xml"/><Relationship Id="rId34" Type="http://schemas.openxmlformats.org/officeDocument/2006/relationships/font" Target="fonts/Work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Work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WorkSan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2e33849d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2d2e33849d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fa677f1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g2ffa677f1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4ed825787_2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g1f4ed825787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2e33849df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g2d2e33849df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fa677f1c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g2ffa677f1c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fa677f1c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6" name="Google Shape;256;g2ffa677f1c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3261f247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2d3261f247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2e33849d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2d2e33849d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5Byl9byVxfvU7fOsBYPeYwChy5-p8hXe/view?usp=drive_link" TargetMode="External"/><Relationship Id="rId4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nb0QRi-kbBPeZ75Bh_DIwk6Mzl9yrWuK/view?usp=drive_link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lk74435C0az4_Iu3R2YH6bHUwvZMgzp1/view?usp=drive_link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orms.gle/PqJcAruYBwVD32ks9" TargetMode="External"/><Relationship Id="rId4" Type="http://schemas.openxmlformats.org/officeDocument/2006/relationships/hyperlink" Target="https://drive.google.com/file/d/1mmzjGyaXMfKP7NL2eR0hHHzc0C-GmEWv/view?usp=drive_link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3ZDox8kJI1GeabKQhcxYwdnYTTX2pYQG/view?usp=drive_li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OERX0l84Yo0bOXLO-OqA_lSUMhgLoeW8/view?usp=drive_link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7ca0tpMkUrxMwFjOSLLWcntm1KdIGwMK/view?usp=drive_link" TargetMode="External"/><Relationship Id="rId4" Type="http://schemas.openxmlformats.org/officeDocument/2006/relationships/hyperlink" Target="https://drive.google.com/file/d/1HGNGYYLL143XJT1j-fEqPPNplmPYese2/view?usp=drive_link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drive.google.com/file/d/1jEzh6oBPXiS-WR8irUDdTbpX627ZYMzt/view?usp=drive_link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spreadsheets/d/1GDbSAY-oiLAN8k7s8vvdUvV565hnXfg4/edit?usp=drive_link&amp;ouid=107875141475018937067&amp;rtpof=true&amp;sd=true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spreadsheets/d/1SgL7j8HQwYCuu_beW-ei8xGPzgrwLu3f/edit?usp=drive_link&amp;ouid=107875141475018937067&amp;rtpof=true&amp;sd=true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g2d2e33849df_0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9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d2e33849df_0_1"/>
          <p:cNvSpPr txBox="1"/>
          <p:nvPr/>
        </p:nvSpPr>
        <p:spPr>
          <a:xfrm>
            <a:off x="8004014" y="6085642"/>
            <a:ext cx="4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d2e33849df_0_1"/>
          <p:cNvSpPr txBox="1"/>
          <p:nvPr/>
        </p:nvSpPr>
        <p:spPr>
          <a:xfrm>
            <a:off x="4244600" y="3937050"/>
            <a:ext cx="302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2d2e33849df_0_1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-58275" y="0"/>
            <a:ext cx="72465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d2e33849df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501" y="785675"/>
            <a:ext cx="5787425" cy="4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" name="Google Shape;171;p8"/>
          <p:cNvCxnSpPr>
            <a:stCxn id="170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8"/>
          <p:cNvSpPr txBox="1"/>
          <p:nvPr/>
        </p:nvSpPr>
        <p:spPr>
          <a:xfrm>
            <a:off x="863800" y="1449025"/>
            <a:ext cx="5214900" cy="51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Proporcionar rapidez y eficiencia a los clientes y veterinarios con el sistema.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Brindar información sobre enfermedades de animales existentes y cuidados que pueden realizar los clientes.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Brindar información sobre las especies de mascotas que abarca el sistema para retroalimentar a los clientes de los tratados.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Proporcionar un historial médico de las mascotas de los clientes ingresados o vinculados.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Asignar al usuario alarmas para el cuidado de su mascota.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MX">
                <a:solidFill>
                  <a:schemeClr val="dk1"/>
                </a:solidFill>
              </a:rPr>
              <a:t>Proporcionar información acerca del proceso en la veterinaria en sus mascotas.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Mejorar la administración de la veterinaria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Mejorar el sistema de creacion y asignacion de citas a los clientes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●"/>
            </a:pPr>
            <a:r>
              <a:rPr lang="es-MX">
                <a:solidFill>
                  <a:schemeClr val="dk1"/>
                </a:solidFill>
              </a:rPr>
              <a:t>Brindar más seguridad a los clientes a la hora de dejar a sus mascotas en la veterinaria</a:t>
            </a:r>
            <a:endParaRPr sz="20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73" name="Google Shape;173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447" y="1135025"/>
            <a:ext cx="5389303" cy="538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fa677f1c7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g2ffa677f1c7_0_0"/>
          <p:cNvCxnSpPr>
            <a:stCxn id="179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g2ffa677f1c7_0_0"/>
          <p:cNvSpPr txBox="1"/>
          <p:nvPr/>
        </p:nvSpPr>
        <p:spPr>
          <a:xfrm>
            <a:off x="863800" y="1449025"/>
            <a:ext cx="5214900" cy="5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</a:rPr>
              <a:t>¿Para qué?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</a:rPr>
              <a:t>A través de un sistema se mantendrá toda la empresa y proyecto, esta brindara todo tipo de información acerca de las mascotas, especies, razas, enfermedades y cuidados para contrarrestar estas enfermedades.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</a:rPr>
              <a:t>Contará con la colaboración de la veterinaria que ayudará en los casos donde las recomendaciones no funcionen o los clientes necesiten atención presencial y en tiempo real, brinda un registro de las consultas y cuidados que se trate dentro de la veterinaria para que los clientes estén informados del estado de sus mascotas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</a:rPr>
              <a:t>¿Por qué?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sistema le evitará a los clientes de la veterinaria la espera a la hora de brindarles atención ya que toda la información necesaria la tendrán en el sistema, cuando los clientes se dirijan a la veterinaria sabrán lo que necesitan, ahorrando mucho tiempo y la diversificación de la información, también a la hora de dejarles las mascotas al cuidado de la veterinaria y desconfiar o preocuparse por ella, tendrán un registro de lo que se le está realizando a la mascota, aumentando la seguridad de los clientes.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g2ffa677f1c7_0_0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2ffa677f1c7_0_0"/>
          <p:cNvPicPr preferRelativeResize="0"/>
          <p:nvPr/>
        </p:nvPicPr>
        <p:blipFill rotWithShape="1">
          <a:blip r:embed="rId4">
            <a:alphaModFix/>
          </a:blip>
          <a:srcRect b="6820" l="17220" r="20252" t="13224"/>
          <a:stretch/>
        </p:blipFill>
        <p:spPr>
          <a:xfrm>
            <a:off x="7117950" y="2243900"/>
            <a:ext cx="3258974" cy="27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10914350" y="647370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263813" y="135417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veterinaria </a:t>
            </a: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implementar el software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50" y="1904750"/>
            <a:ext cx="11469124" cy="44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4ed825787_2_176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97" name="Google Shape;197;g1f4ed825787_2_176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veterinaria</a:t>
            </a: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implementar el software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f4ed825787_2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75" y="1991400"/>
            <a:ext cx="11502726" cy="44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1409700" y="2038350"/>
            <a:ext cx="883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la cual consta de 1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preguntas y fue respondida por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69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personas.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 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encuesta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fue una ayuda para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saber si a los clientes de la veterinaria desean la implementación de un sistema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10486650" y="6179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Tabulación</a:t>
            </a:r>
            <a:r>
              <a:rPr b="0" i="0" lang="es-MX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 b="12724" l="0" r="0" t="0"/>
          <a:stretch/>
        </p:blipFill>
        <p:spPr>
          <a:xfrm>
            <a:off x="697225" y="3240525"/>
            <a:ext cx="3198050" cy="3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125" y="3240525"/>
            <a:ext cx="3196799" cy="3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7375" y="3193125"/>
            <a:ext cx="3196801" cy="340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215" name="Google Shape;215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9" name="Google Shape;219;p12"/>
          <p:cNvGraphicFramePr/>
          <p:nvPr/>
        </p:nvGraphicFramePr>
        <p:xfrm>
          <a:off x="443400" y="256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{1B998568-E5BB-4B4A-9364-60BFFECFD45D}</a:tableStyleId>
              </a:tblPr>
              <a:tblGrid>
                <a:gridCol w="1829450"/>
                <a:gridCol w="3170025"/>
              </a:tblGrid>
              <a:tr h="696250"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300"/>
                        <a:t>Identificación del requerimiento:</a:t>
                      </a:r>
                      <a:endParaRPr b="1" sz="1300"/>
                    </a:p>
                  </a:txBody>
                  <a:tcPr marT="62875" marB="62875" marR="62875" marL="62875"/>
                </a:tc>
                <a:tc>
                  <a:txBody>
                    <a:bodyPr/>
                    <a:lstStyle/>
                    <a:p>
                      <a:pPr indent="-1905" lvl="0" marL="635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300"/>
                        <a:t>RF 013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697925">
                <a:tc>
                  <a:txBody>
                    <a:bodyPr/>
                    <a:lstStyle/>
                    <a:p>
                      <a:pPr indent="-1905" lvl="0" marL="63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300"/>
                        <a:t>Nombre del requerimiento:</a:t>
                      </a:r>
                      <a:endParaRPr b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127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Historial médico de mascota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433050">
                <a:tc>
                  <a:txBody>
                    <a:bodyPr/>
                    <a:lstStyle/>
                    <a:p>
                      <a:pPr indent="-1905" lvl="0" marL="63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300"/>
                        <a:t>Características:</a:t>
                      </a:r>
                      <a:endParaRPr b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Registrar el historial médico de la mascota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887100">
                <a:tc>
                  <a:txBody>
                    <a:bodyPr/>
                    <a:lstStyle/>
                    <a:p>
                      <a:pPr indent="-1905" lvl="0" marL="63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300"/>
                        <a:t>Descripción del requerimiento:</a:t>
                      </a:r>
                      <a:endParaRPr b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Después de una revisión por parte del veterinario a una mascota debe de registrar los cambios en el historial médico de la mascota  </a:t>
                      </a:r>
                      <a:endParaRPr sz="1200"/>
                    </a:p>
                  </a:txBody>
                  <a:tcPr marT="63500" marB="63500" marR="63500" marL="6350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925">
                <a:tc>
                  <a:txBody>
                    <a:bodyPr/>
                    <a:lstStyle/>
                    <a:p>
                      <a:pPr indent="-1905" lvl="0" marL="63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300"/>
                        <a:t>Requerimiento NO funcionales:</a:t>
                      </a:r>
                      <a:endParaRPr b="1" sz="1300"/>
                    </a:p>
                  </a:txBody>
                  <a:tcPr marT="63500" marB="63500" marR="63500" marL="6350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127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RNF001, RNF003, RNF004, RNF006</a:t>
                      </a:r>
                      <a:endParaRPr sz="1200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0" name="Google Shape;220;p12"/>
          <p:cNvGraphicFramePr/>
          <p:nvPr/>
        </p:nvGraphicFramePr>
        <p:xfrm>
          <a:off x="6429050" y="25614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{4B4C8E81-77B3-4475-84C0-AF827C1098F9}</a:tableStyleId>
              </a:tblPr>
              <a:tblGrid>
                <a:gridCol w="1329250"/>
                <a:gridCol w="3671150"/>
              </a:tblGrid>
              <a:tr h="768425"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Identificación del requerimiento: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7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RNF 005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50"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Nombre del requerimiento: 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7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>
                          <a:solidFill>
                            <a:srgbClr val="222222"/>
                          </a:solidFill>
                        </a:rPr>
                        <a:t>Fiabilidad</a:t>
                      </a:r>
                      <a:r>
                        <a:rPr lang="es-MX" sz="1200"/>
                        <a:t>          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425"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Características: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El sistema deberá manejar una fiabilidad avanzada ya que podría concurrir en problemas con la información proporcionada por los usuarios.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425"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Descripción del requerimiento: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El sistema debe ser fiable, debido a que un error puede conllevar a problemas con filtración de datos ingresados por los usuarios.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50">
                <a:tc>
                  <a:txBody>
                    <a:bodyPr/>
                    <a:lstStyle/>
                    <a:p>
                      <a:pPr indent="-127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Prioridad del requerimiento: 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7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Alta.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2e33849df_3_17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/>
          </a:p>
        </p:txBody>
      </p:sp>
      <p:sp>
        <p:nvSpPr>
          <p:cNvPr id="226" name="Google Shape;226;g2d2e33849df_3_17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d2e33849df_3_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2e33849df_3_17"/>
          <p:cNvSpPr txBox="1"/>
          <p:nvPr/>
        </p:nvSpPr>
        <p:spPr>
          <a:xfrm>
            <a:off x="-42412" y="1640900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9" name="Google Shape;229;g2d2e33849df_3_17"/>
          <p:cNvGraphicFramePr/>
          <p:nvPr/>
        </p:nvGraphicFramePr>
        <p:xfrm>
          <a:off x="3048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{1B998568-E5BB-4B4A-9364-60BFFECFD45D}</a:tableStyleId>
              </a:tblPr>
              <a:tblGrid>
                <a:gridCol w="1285875"/>
                <a:gridCol w="2724150"/>
              </a:tblGrid>
              <a:tr h="2667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DESCRIPCIÓN DE CASOS DE USO</a:t>
                      </a:r>
                      <a:endParaRPr b="1" sz="1100"/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Nombre: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Gestión de Mascotas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Alias: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Actores: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Admin, Cliente, Veterinario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Función: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Todo lo relacionado con la mascotas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Descripción: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En este módulo los usuarios podrán ver, verificar y modificar la información y opciones que se les permita sobre las mascotas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5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Precondiciones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Los usuarios deberán haber iniciado sesión 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Postcondiciones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100"/>
                        <a:t>Los usuarios podrán consultar y modificar aspectos en los apartados dentro de incluidos dentro de la gestión  de mascotas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230" name="Google Shape;230;g2d2e33849df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610" y="2154125"/>
            <a:ext cx="4690066" cy="43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d2e33849df_3_17"/>
          <p:cNvSpPr txBox="1"/>
          <p:nvPr/>
        </p:nvSpPr>
        <p:spPr>
          <a:xfrm>
            <a:off x="5761600" y="1640900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Subc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asos de Uso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37" name="Google Shape;237;p13"/>
          <p:cNvSpPr txBox="1"/>
          <p:nvPr/>
        </p:nvSpPr>
        <p:spPr>
          <a:xfrm>
            <a:off x="9175350" y="1539150"/>
            <a:ext cx="23877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Admin</a:t>
            </a:r>
            <a:endParaRPr b="0" i="0" sz="2200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Veterinario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Cliente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73450"/>
            <a:ext cx="4403074" cy="24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0562" y="1473138"/>
            <a:ext cx="4021801" cy="24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874650"/>
            <a:ext cx="4402800" cy="24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2800" y="3874650"/>
            <a:ext cx="4077326" cy="24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80123" y="2884050"/>
            <a:ext cx="3598926" cy="24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fa677f1c7_0_11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Cotizaciones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/>
          </a:p>
        </p:txBody>
      </p:sp>
      <p:sp>
        <p:nvSpPr>
          <p:cNvPr id="248" name="Google Shape;248;g2ffa677f1c7_0_11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ffa677f1c7_0_1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2ffa677f1c7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5" y="1438625"/>
            <a:ext cx="6083901" cy="25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ffa677f1c7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5" y="4023050"/>
            <a:ext cx="6083901" cy="2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ffa677f1c7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875" y="1438625"/>
            <a:ext cx="5906049" cy="25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ffa677f1c7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8875" y="4023050"/>
            <a:ext cx="5906050" cy="25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fa677f1c7_0_21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Comparación de Precios</a:t>
            </a:r>
            <a:endParaRPr/>
          </a:p>
        </p:txBody>
      </p:sp>
      <p:sp>
        <p:nvSpPr>
          <p:cNvPr id="259" name="Google Shape;259;g2ffa677f1c7_0_21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ffa677f1c7_0_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2ffa677f1c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13" y="1472275"/>
            <a:ext cx="5723774" cy="24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ffa677f1c7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69025"/>
            <a:ext cx="5724001" cy="24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ffa677f1c7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8318" y="4068950"/>
            <a:ext cx="5723999" cy="24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ffa677f1c7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8325" y="1472200"/>
            <a:ext cx="5724000" cy="24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105" name="Google Shape;105;g2d3261f2476_2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9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d3261f2476_2_0"/>
          <p:cNvSpPr txBox="1"/>
          <p:nvPr/>
        </p:nvSpPr>
        <p:spPr>
          <a:xfrm>
            <a:off x="8004014" y="6085642"/>
            <a:ext cx="4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d3261f2476_2_0"/>
          <p:cNvSpPr txBox="1"/>
          <p:nvPr/>
        </p:nvSpPr>
        <p:spPr>
          <a:xfrm>
            <a:off x="4244600" y="3937050"/>
            <a:ext cx="302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2d3261f247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501" y="785675"/>
            <a:ext cx="5787425" cy="4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4998126" y="30447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Carlos Eduardo Camacho Ferrucho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Edward Camilo Lozano Panesso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Diego Alejandro Valbuena Mancera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Alana Yair Cadena Quintero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0" y="2289344"/>
            <a:ext cx="4693325" cy="26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7594525" y="2842700"/>
            <a:ext cx="27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AnimalBeats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3"/>
          <p:cNvSpPr txBox="1"/>
          <p:nvPr/>
        </p:nvSpPr>
        <p:spPr>
          <a:xfrm>
            <a:off x="5909569" y="3891399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 administrativo para la Industria de la Salud Animal el cual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ayudará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mejorar los procesos administrativos y el control de las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mascotas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veterinarias.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75" y="1851075"/>
            <a:ext cx="4588000" cy="4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4"/>
          <p:cNvCxnSpPr>
            <a:stCxn id="129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4"/>
          <p:cNvSpPr txBox="1"/>
          <p:nvPr/>
        </p:nvSpPr>
        <p:spPr>
          <a:xfrm>
            <a:off x="950050" y="2011875"/>
            <a:ext cx="4912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Implementar el sistema AnimalBeats que mejora la administración y eficiencia de la veterinaria proporcionando información y cuidados para las mascotas de los clientes, ya que en el momento es complicado que los clientes estén pendientes del estado de salud de su mascota y de los procesos que se les realiza dentro de la empresa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950" y="1678947"/>
            <a:ext cx="6024652" cy="40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5"/>
          <p:cNvCxnSpPr>
            <a:stCxn id="137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5"/>
          <p:cNvSpPr txBox="1"/>
          <p:nvPr/>
        </p:nvSpPr>
        <p:spPr>
          <a:xfrm>
            <a:off x="319650" y="1304350"/>
            <a:ext cx="5547900" cy="5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Mejorar la atención que se le es prestada a las mascotas de los clientes.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Brindar en el sistema las alarmas de salud y atención.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Implementar formatos y reportes sobre la mascota a tiempo real.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Brindar información médica para los clientes.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Ayudar a la zona administrativa con el manejo de clientes.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Mejorar el sistema de solicitud de citas o revisiones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Modelar el sistema animal beats para mejorar la administración de la veterinaria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125" y="1304350"/>
            <a:ext cx="4530399" cy="45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6"/>
          <p:cNvCxnSpPr>
            <a:stCxn id="145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64270" l="0" r="0" t="0"/>
          <a:stretch/>
        </p:blipFill>
        <p:spPr>
          <a:xfrm>
            <a:off x="7823686" y="1066225"/>
            <a:ext cx="2225739" cy="1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805400" y="1307625"/>
            <a:ext cx="5042400" cy="5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Muchas personas no conocen que tal esta el estado de salud de sus mascotas y la veterinaria no tiene la capacidad de brindarle ayuda de manera continua debido a su gran cantidad de clientes a los que atender, gracias a este sistema ese problema se irá, debido a la información que brinda y los cuidados que ofrece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Contiene funciones para facilitar la agendación de las citas, mostrando los horarios y días libres de la veterinaria para que los clientes se acomoden más fácil y elijan las que mas les conviene, también alarmas que avisan tanto a la veterinaria en caso de tener a su cuidado una mascota como a los clientes en caso de necesitar recordar alguna acción. 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050" y="2790272"/>
            <a:ext cx="2353781" cy="235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e33849df_0_22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d2e33849df_0_22"/>
          <p:cNvCxnSpPr>
            <a:stCxn id="154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g2d2e33849df_0_22"/>
          <p:cNvSpPr txBox="1"/>
          <p:nvPr/>
        </p:nvSpPr>
        <p:spPr>
          <a:xfrm>
            <a:off x="785975" y="1535025"/>
            <a:ext cx="5042400" cy="4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Entre las principales características del sistema se encuentra una función avanzada de agendación de citas. Esta herramienta permite a los clientes visualizar en tiempo real los horarios y días disponibles de la veterinaria, lo que les facilita seleccionar la cita que mejor se ajuste a sus horarios y preferencias. Esta funcionalidad reduce el tiempo de espera y optimiza la organización del consultorio, contribuyendo a una experiencia más eficiente y menos estresante para todos los involucrados.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2d2e33849d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400" y="1535025"/>
            <a:ext cx="4433625" cy="44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7"/>
          <p:cNvCxnSpPr>
            <a:stCxn id="162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7"/>
          <p:cNvSpPr txBox="1"/>
          <p:nvPr/>
        </p:nvSpPr>
        <p:spPr>
          <a:xfrm>
            <a:off x="697300" y="3038850"/>
            <a:ext cx="5547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¿Cómo mejorar la administración y control de mascotas en las veterinarias?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472" y="8736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